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2" r:id="rId18"/>
    <p:sldId id="271" r:id="rId19"/>
    <p:sldId id="273"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81317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60774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687653-301B-4543-A7BB-CCD14724B2D9}"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4805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A3ED25B-63B6-42EF-9894-164E4DC671F5}"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1964787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A3ED25B-63B6-42EF-9894-164E4DC671F5}"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687653-301B-4543-A7BB-CCD14724B2D9}"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6652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A3ED25B-63B6-42EF-9894-164E4DC671F5}"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806547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245843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1272668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117212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A3ED25B-63B6-42EF-9894-164E4DC671F5}" type="datetimeFigureOut">
              <a:rPr lang="ru-RU" smtClean="0"/>
              <a:t>16.09.2016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21570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A3ED25B-63B6-42EF-9894-164E4DC671F5}"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2285399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A3ED25B-63B6-42EF-9894-164E4DC671F5}" type="datetimeFigureOut">
              <a:rPr lang="ru-RU" smtClean="0"/>
              <a:t>16.09.2016</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44770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A3ED25B-63B6-42EF-9894-164E4DC671F5}" type="datetimeFigureOut">
              <a:rPr lang="ru-RU" smtClean="0"/>
              <a:t>16.09.2016</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049868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ED25B-63B6-42EF-9894-164E4DC671F5}" type="datetimeFigureOut">
              <a:rPr lang="ru-RU" smtClean="0"/>
              <a:t>16.09.2016</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15425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A3ED25B-63B6-42EF-9894-164E4DC671F5}"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220308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A3ED25B-63B6-42EF-9894-164E4DC671F5}" type="datetimeFigureOut">
              <a:rPr lang="ru-RU" smtClean="0"/>
              <a:t>16.09.2016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687653-301B-4543-A7BB-CCD14724B2D9}" type="slidenum">
              <a:rPr lang="ru-RU" smtClean="0"/>
              <a:t>‹#›</a:t>
            </a:fld>
            <a:endParaRPr lang="ru-RU"/>
          </a:p>
        </p:txBody>
      </p:sp>
    </p:spTree>
    <p:extLst>
      <p:ext uri="{BB962C8B-B14F-4D97-AF65-F5344CB8AC3E}">
        <p14:creationId xmlns:p14="http://schemas.microsoft.com/office/powerpoint/2010/main" val="3191405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3ED25B-63B6-42EF-9894-164E4DC671F5}" type="datetimeFigureOut">
              <a:rPr lang="ru-RU" smtClean="0"/>
              <a:t>16.09.2016</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687653-301B-4543-A7BB-CCD14724B2D9}" type="slidenum">
              <a:rPr lang="ru-RU" smtClean="0"/>
              <a:t>‹#›</a:t>
            </a:fld>
            <a:endParaRPr lang="ru-RU"/>
          </a:p>
        </p:txBody>
      </p:sp>
    </p:spTree>
    <p:extLst>
      <p:ext uri="{BB962C8B-B14F-4D97-AF65-F5344CB8AC3E}">
        <p14:creationId xmlns:p14="http://schemas.microsoft.com/office/powerpoint/2010/main" val="42074765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9549" y="553792"/>
            <a:ext cx="11243257" cy="3734873"/>
          </a:xfrm>
        </p:spPr>
        <p:txBody>
          <a:bodyPr>
            <a:normAutofit fontScale="90000"/>
          </a:bodyPr>
          <a:lstStyle/>
          <a:p>
            <a:r>
              <a:rPr lang="ru-RU" dirty="0"/>
              <a:t>Федеральный закон от </a:t>
            </a:r>
            <a:r>
              <a:rPr lang="ru-RU" dirty="0" smtClean="0"/>
              <a:t>10.12.1995</a:t>
            </a:r>
            <a:br>
              <a:rPr lang="ru-RU" dirty="0" smtClean="0"/>
            </a:br>
            <a:r>
              <a:rPr lang="ru-RU" dirty="0" smtClean="0"/>
              <a:t>N </a:t>
            </a:r>
            <a:r>
              <a:rPr lang="ru-RU" dirty="0"/>
              <a:t>196-ФЗ</a:t>
            </a:r>
            <a:br>
              <a:rPr lang="ru-RU" dirty="0"/>
            </a:br>
            <a:r>
              <a:rPr lang="ru-RU" dirty="0"/>
              <a:t>(ред. от 03.07.2016)</a:t>
            </a:r>
            <a:br>
              <a:rPr lang="ru-RU" dirty="0"/>
            </a:br>
            <a:r>
              <a:rPr lang="ru-RU" dirty="0"/>
              <a:t>"О безопасности дорожного движения</a:t>
            </a:r>
            <a:r>
              <a:rPr lang="ru-RU" dirty="0" smtClean="0"/>
              <a:t>"</a:t>
            </a:r>
            <a:endParaRPr lang="ru-RU" dirty="0"/>
          </a:p>
        </p:txBody>
      </p:sp>
    </p:spTree>
    <p:extLst>
      <p:ext uri="{BB962C8B-B14F-4D97-AF65-F5344CB8AC3E}">
        <p14:creationId xmlns:p14="http://schemas.microsoft.com/office/powerpoint/2010/main" val="2623191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37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888642" y="218941"/>
            <a:ext cx="10998558" cy="5693866"/>
          </a:xfrm>
          <a:prstGeom prst="rect">
            <a:avLst/>
          </a:prstGeom>
        </p:spPr>
        <p:txBody>
          <a:bodyPr wrap="square">
            <a:spAutoFit/>
          </a:bodyPr>
          <a:lstStyle/>
          <a:p>
            <a:pPr indent="342900" algn="just">
              <a:spcAft>
                <a:spcPts val="0"/>
              </a:spcAft>
            </a:pPr>
            <a:r>
              <a:rPr lang="ru-RU" sz="2800" dirty="0" smtClean="0">
                <a:effectLst/>
                <a:latin typeface="Arial" panose="020B0604020202020204" pitchFamily="34" charset="0"/>
                <a:ea typeface="Times New Roman" panose="02020603050405020304" pitchFamily="18" charset="0"/>
              </a:rPr>
              <a:t>Основные требования по обеспечению безопасности дорожного движения при ремонте и содержании дорог </a:t>
            </a:r>
          </a:p>
          <a:p>
            <a:pPr indent="342900" algn="just">
              <a:spcAft>
                <a:spcPts val="0"/>
              </a:spcAft>
            </a:pPr>
            <a:r>
              <a:rPr lang="ru-RU" sz="2800" dirty="0" smtClean="0">
                <a:effectLst/>
                <a:latin typeface="Arial" panose="020B0604020202020204" pitchFamily="34" charset="0"/>
                <a:ea typeface="Times New Roman" panose="02020603050405020304" pitchFamily="18" charset="0"/>
              </a:rPr>
              <a:t>1. Ремонт и содержание дорог на территории Российской Федерации </a:t>
            </a:r>
            <a:r>
              <a:rPr lang="ru-RU" sz="2800" dirty="0" smtClean="0">
                <a:solidFill>
                  <a:srgbClr val="C00000"/>
                </a:solidFill>
                <a:effectLst/>
                <a:latin typeface="Arial" panose="020B0604020202020204" pitchFamily="34" charset="0"/>
                <a:ea typeface="Times New Roman" panose="02020603050405020304" pitchFamily="18" charset="0"/>
              </a:rPr>
              <a:t>должны обеспечивать БДД.</a:t>
            </a:r>
            <a:r>
              <a:rPr lang="ru-RU" sz="2800" dirty="0" smtClean="0">
                <a:effectLst/>
                <a:latin typeface="Arial" panose="020B0604020202020204" pitchFamily="34" charset="0"/>
                <a:ea typeface="Times New Roman" panose="02020603050405020304" pitchFamily="18" charset="0"/>
              </a:rPr>
              <a:t> Соответствие состояния дорог техническим регламентам и другим нормативным документам, относящимся к обеспечению безопасности дорожного движения, удостоверяется актами контрольных осмотров либо обследований дорог, проводимых с участием соответствующих органов исполнительной власти.</a:t>
            </a:r>
          </a:p>
          <a:p>
            <a:pPr indent="342900" algn="just">
              <a:spcAft>
                <a:spcPts val="0"/>
              </a:spcAft>
            </a:pPr>
            <a:r>
              <a:rPr lang="ru-RU" sz="2800" dirty="0" smtClean="0">
                <a:effectLst/>
                <a:latin typeface="Arial" panose="020B0604020202020204" pitchFamily="34" charset="0"/>
                <a:ea typeface="Times New Roman" panose="02020603050405020304" pitchFamily="18" charset="0"/>
              </a:rPr>
              <a:t>2. Обязанность по обеспечению соответствия состояния дорог при их содержании установленным </a:t>
            </a:r>
            <a:r>
              <a:rPr lang="ru-RU" sz="2800" dirty="0" smtClean="0">
                <a:solidFill>
                  <a:srgbClr val="C00000"/>
                </a:solidFill>
                <a:effectLst/>
                <a:latin typeface="Arial" panose="020B0604020202020204" pitchFamily="34" charset="0"/>
                <a:ea typeface="Times New Roman" panose="02020603050405020304" pitchFamily="18" charset="0"/>
              </a:rPr>
              <a:t>техническим регламентам </a:t>
            </a:r>
            <a:r>
              <a:rPr lang="ru-RU" sz="2800" dirty="0" smtClean="0">
                <a:effectLst/>
                <a:latin typeface="Arial" panose="020B0604020202020204" pitchFamily="34" charset="0"/>
                <a:ea typeface="Times New Roman" panose="02020603050405020304" pitchFamily="18" charset="0"/>
              </a:rPr>
              <a:t>и другим нормативным документам возлагается на лица, </a:t>
            </a:r>
            <a:r>
              <a:rPr lang="ru-RU" sz="2800" dirty="0" smtClean="0">
                <a:solidFill>
                  <a:srgbClr val="C00000"/>
                </a:solidFill>
                <a:effectLst/>
                <a:latin typeface="Arial" panose="020B0604020202020204" pitchFamily="34" charset="0"/>
                <a:ea typeface="Times New Roman" panose="02020603050405020304" pitchFamily="18" charset="0"/>
              </a:rPr>
              <a:t>осуществляющие содержание автомобильных дорог.</a:t>
            </a:r>
            <a:endParaRPr lang="ru-RU" sz="2800" dirty="0">
              <a:solidFill>
                <a:srgbClr val="C00000"/>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11027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1004553" y="189417"/>
            <a:ext cx="10959922" cy="6683881"/>
          </a:xfrm>
          <a:prstGeom prst="rect">
            <a:avLst/>
          </a:prstGeom>
        </p:spPr>
        <p:txBody>
          <a:bodyPr wrap="square">
            <a:spAutoFit/>
          </a:bodyPr>
          <a:lstStyle/>
          <a:p>
            <a:pPr indent="342900" algn="just">
              <a:spcAft>
                <a:spcPts val="0"/>
              </a:spcAft>
            </a:pPr>
            <a:r>
              <a:rPr lang="ru-RU" sz="2800" dirty="0" smtClean="0">
                <a:effectLst/>
                <a:latin typeface="Arial" panose="020B0604020202020204" pitchFamily="34" charset="0"/>
                <a:ea typeface="Times New Roman" panose="02020603050405020304" pitchFamily="18" charset="0"/>
              </a:rPr>
              <a:t>Основные требования по обеспечению БДД при эксплуатации транспортных средств</a:t>
            </a:r>
          </a:p>
          <a:p>
            <a:pPr indent="342900" algn="just">
              <a:spcAft>
                <a:spcPts val="0"/>
              </a:spcAft>
            </a:pPr>
            <a:r>
              <a:rPr lang="ru-RU" sz="2800" dirty="0" smtClean="0">
                <a:effectLst/>
                <a:latin typeface="Arial" panose="020B0604020202020204" pitchFamily="34" charset="0"/>
                <a:ea typeface="Times New Roman" panose="02020603050405020304" pitchFamily="18" charset="0"/>
              </a:rPr>
              <a:t>1. </a:t>
            </a:r>
            <a:r>
              <a:rPr lang="ru-RU" sz="2800" dirty="0" smtClean="0">
                <a:solidFill>
                  <a:srgbClr val="C00000"/>
                </a:solidFill>
                <a:effectLst/>
                <a:latin typeface="Arial" panose="020B0604020202020204" pitchFamily="34" charset="0"/>
                <a:ea typeface="Times New Roman" panose="02020603050405020304" pitchFamily="18" charset="0"/>
              </a:rPr>
              <a:t>Техническое состояние и оборудование транспортных средств</a:t>
            </a:r>
            <a:r>
              <a:rPr lang="ru-RU" sz="2800" dirty="0" smtClean="0">
                <a:effectLst/>
                <a:latin typeface="Arial" panose="020B0604020202020204" pitchFamily="34" charset="0"/>
                <a:ea typeface="Times New Roman" panose="02020603050405020304" pitchFamily="18" charset="0"/>
              </a:rPr>
              <a:t>, участвующих в дорожном движении, должны обеспечивать безопасность дорожного движения.</a:t>
            </a:r>
          </a:p>
          <a:p>
            <a:pPr indent="342900" algn="just">
              <a:spcAft>
                <a:spcPts val="0"/>
              </a:spcAft>
            </a:pPr>
            <a:r>
              <a:rPr lang="ru-RU" sz="2800" dirty="0" smtClean="0">
                <a:effectLst/>
                <a:latin typeface="Arial" panose="020B0604020202020204" pitchFamily="34" charset="0"/>
                <a:ea typeface="Times New Roman" panose="02020603050405020304" pitchFamily="18" charset="0"/>
              </a:rPr>
              <a:t>2. Обязанность по </a:t>
            </a:r>
            <a:r>
              <a:rPr lang="ru-RU" sz="2800" dirty="0" smtClean="0">
                <a:solidFill>
                  <a:srgbClr val="C00000"/>
                </a:solidFill>
                <a:effectLst/>
                <a:latin typeface="Arial" panose="020B0604020202020204" pitchFamily="34" charset="0"/>
                <a:ea typeface="Times New Roman" panose="02020603050405020304" pitchFamily="18" charset="0"/>
              </a:rPr>
              <a:t>поддержанию транспортных средств</a:t>
            </a:r>
            <a:r>
              <a:rPr lang="ru-RU" sz="2800" dirty="0" smtClean="0">
                <a:effectLst/>
                <a:latin typeface="Arial" panose="020B0604020202020204" pitchFamily="34" charset="0"/>
                <a:ea typeface="Times New Roman" panose="02020603050405020304" pitchFamily="18" charset="0"/>
              </a:rPr>
              <a:t>, участвующих в дорожном движении, </a:t>
            </a:r>
            <a:r>
              <a:rPr lang="ru-RU" sz="2800" dirty="0" smtClean="0">
                <a:solidFill>
                  <a:srgbClr val="C00000"/>
                </a:solidFill>
                <a:effectLst/>
                <a:latin typeface="Arial" panose="020B0604020202020204" pitchFamily="34" charset="0"/>
                <a:ea typeface="Times New Roman" panose="02020603050405020304" pitchFamily="18" charset="0"/>
              </a:rPr>
              <a:t>в технически исправном состоянии возлагается на владельцев транспортных средств либо на лиц, эксплуатирующих транспортные средства</a:t>
            </a:r>
            <a:r>
              <a:rPr lang="ru-RU" sz="2800" dirty="0" smtClean="0">
                <a:effectLst/>
                <a:latin typeface="Arial" panose="020B0604020202020204" pitchFamily="34" charset="0"/>
                <a:ea typeface="Times New Roman" panose="02020603050405020304" pitchFamily="18" charset="0"/>
              </a:rPr>
              <a:t>.</a:t>
            </a:r>
          </a:p>
          <a:p>
            <a:pPr algn="just">
              <a:spcBef>
                <a:spcPts val="500"/>
              </a:spcBef>
              <a:spcAft>
                <a:spcPts val="500"/>
              </a:spcAft>
            </a:pPr>
            <a:r>
              <a:rPr lang="ru-RU" sz="2800" dirty="0" smtClean="0">
                <a:effectLst/>
                <a:latin typeface="Arial" panose="020B0604020202020204" pitchFamily="34" charset="0"/>
                <a:ea typeface="Times New Roman" panose="02020603050405020304" pitchFamily="18" charset="0"/>
              </a:rPr>
              <a:t> О правилах обязательного страхования гражданской ответственности владельцев транспортных средств см. Положение, утвержденное Банком России 19.09.2014 N 431-П.</a:t>
            </a:r>
          </a:p>
          <a:p>
            <a:pPr indent="342900" algn="just">
              <a:spcAft>
                <a:spcPts val="0"/>
              </a:spcAft>
            </a:pPr>
            <a:r>
              <a:rPr lang="ru-RU" sz="2800" dirty="0" smtClean="0">
                <a:effectLst/>
                <a:latin typeface="Arial" panose="020B0604020202020204" pitchFamily="34" charset="0"/>
                <a:ea typeface="Times New Roman" panose="02020603050405020304" pitchFamily="18" charset="0"/>
              </a:rPr>
              <a:t>3. Владельцы транспортных средств </a:t>
            </a:r>
            <a:r>
              <a:rPr lang="ru-RU" sz="2800" dirty="0" smtClean="0">
                <a:solidFill>
                  <a:srgbClr val="C00000"/>
                </a:solidFill>
                <a:effectLst/>
                <a:latin typeface="Arial" panose="020B0604020202020204" pitchFamily="34" charset="0"/>
                <a:ea typeface="Times New Roman" panose="02020603050405020304" pitchFamily="18" charset="0"/>
              </a:rPr>
              <a:t>должны осуществлять обязательное страхование своей гражданской ответственности в соответствии с федеральным законом</a:t>
            </a:r>
            <a:r>
              <a:rPr lang="ru-RU" sz="2800" dirty="0" smtClean="0">
                <a:effectLst/>
                <a:latin typeface="Arial" panose="020B0604020202020204" pitchFamily="34" charset="0"/>
                <a:ea typeface="Times New Roman" panose="02020603050405020304" pitchFamily="18" charset="0"/>
              </a:rPr>
              <a:t>. </a:t>
            </a:r>
            <a:endParaRPr lang="ru-RU" sz="2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24477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20000">
              <a:srgbClr val="00B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991673" y="0"/>
            <a:ext cx="10972800" cy="6370975"/>
          </a:xfrm>
          <a:prstGeom prst="rect">
            <a:avLst/>
          </a:prstGeom>
        </p:spPr>
        <p:txBody>
          <a:bodyPr wrap="square">
            <a:spAutoFit/>
          </a:bodyPr>
          <a:lstStyle/>
          <a:p>
            <a:pPr indent="342900" algn="just">
              <a:spcAft>
                <a:spcPts val="0"/>
              </a:spcAft>
            </a:pPr>
            <a:r>
              <a:rPr lang="ru-RU" sz="2400" dirty="0" smtClean="0">
                <a:effectLst/>
                <a:latin typeface="Arial" panose="020B0604020202020204" pitchFamily="34" charset="0"/>
                <a:ea typeface="Times New Roman" panose="02020603050405020304" pitchFamily="18" charset="0"/>
              </a:rPr>
              <a:t>Основные требования по обеспечению безопасности дорожного движения при техническом обслуживании и ремонте транспортных средств </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1. Техническое обслуживание и ремонт транспортных средств в целях содержания их в исправном состоянии должны обеспечивать БДД.</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2. Нормы, правила и процедуры технического обслуживания и ремонта транспортных средств устанавливаются заводами-изготовителями.</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3. Юридические лица и индивидуальные предприниматели, выполняющие работы и предоставляющие услуги по техническому обслуживанию и ремонту транспортных средств, обязаны обеспечивать их проведение в соответствии с </a:t>
            </a:r>
            <a:r>
              <a:rPr lang="ru-RU" sz="2400" dirty="0" smtClean="0">
                <a:solidFill>
                  <a:srgbClr val="C00000"/>
                </a:solidFill>
                <a:effectLst/>
                <a:latin typeface="Arial" panose="020B0604020202020204" pitchFamily="34" charset="0"/>
                <a:ea typeface="Times New Roman" panose="02020603050405020304" pitchFamily="18" charset="0"/>
              </a:rPr>
              <a:t>установленными нормами и правилами. </a:t>
            </a:r>
            <a:r>
              <a:rPr lang="ru-RU" sz="2400" dirty="0" smtClean="0">
                <a:effectLst/>
                <a:latin typeface="Arial" panose="020B0604020202020204" pitchFamily="34" charset="0"/>
                <a:ea typeface="Times New Roman" panose="02020603050405020304" pitchFamily="18" charset="0"/>
              </a:rPr>
              <a:t>(в ред. Федеральных законов от 10.01.2003 N 15-ФЗ, от 30.12.2008 N 313-ФЗ)</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4. Транспортные средства, прошедшие техническое обслуживание и ремонт, должны отвечать требованиям, регламентирующим техническое состояние…относящейся к обеспечению БДД, что подтверждается соответствующим документом, выдаваемым исполнителем названных работ и услуг.</a:t>
            </a:r>
            <a:endParaRPr lang="ru-RU"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678296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9331" y="119921"/>
            <a:ext cx="11032761" cy="6001643"/>
          </a:xfrm>
          <a:prstGeom prst="rect">
            <a:avLst/>
          </a:prstGeom>
        </p:spPr>
        <p:txBody>
          <a:bodyPr wrap="square">
            <a:spAutoFit/>
          </a:bodyPr>
          <a:lstStyle/>
          <a:p>
            <a:pPr indent="342900" algn="just">
              <a:spcAft>
                <a:spcPts val="0"/>
              </a:spcAft>
            </a:pPr>
            <a:r>
              <a:rPr lang="ru-RU" sz="2400" dirty="0" smtClean="0">
                <a:effectLst/>
                <a:latin typeface="Arial" panose="020B0604020202020204" pitchFamily="34" charset="0"/>
                <a:ea typeface="Times New Roman" panose="02020603050405020304" pitchFamily="18" charset="0"/>
              </a:rPr>
              <a:t>Основания и порядок запрещения эксплуатации транспортных средств</a:t>
            </a:r>
          </a:p>
          <a:p>
            <a:pPr>
              <a:spcAft>
                <a:spcPts val="0"/>
              </a:spcAft>
            </a:pPr>
            <a:r>
              <a:rPr lang="ru-RU" sz="2400" dirty="0" smtClean="0">
                <a:effectLst/>
                <a:latin typeface="Arial" panose="020B0604020202020204" pitchFamily="34" charset="0"/>
                <a:ea typeface="Times New Roman" panose="02020603050405020304" pitchFamily="18" charset="0"/>
              </a:rPr>
              <a:t> </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1. Запрещается эксплуатация транспортных средств при наличии у них технических неисправностей, создающих угрозу безопасности дорожного движения.</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Перечень неисправностей:……</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2. Запрещается эксплуатация транспортных средств, владельцами которых не исполнена установленная федеральным законом обязанность по страхованию своей гражданской ответственности.</a:t>
            </a:r>
          </a:p>
          <a:p>
            <a:pPr algn="just">
              <a:spcAft>
                <a:spcPts val="0"/>
              </a:spcAft>
            </a:pPr>
            <a:r>
              <a:rPr lang="ru-RU" sz="2400" dirty="0" smtClean="0">
                <a:effectLst/>
                <a:latin typeface="Arial" panose="020B0604020202020204" pitchFamily="34" charset="0"/>
                <a:ea typeface="Times New Roman" panose="02020603050405020304" pitchFamily="18" charset="0"/>
              </a:rPr>
              <a:t>(п. 2 введен Федеральным законом от 25.04.2002 N 41-ФЗ)</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2.1. Запрещается эксплуатация транспортных средств лицами, находящимися в состоянии алкогольного, наркотического или иного токсического опьянения.</a:t>
            </a:r>
          </a:p>
          <a:p>
            <a:pPr algn="just">
              <a:spcAft>
                <a:spcPts val="0"/>
              </a:spcAft>
            </a:pPr>
            <a:r>
              <a:rPr lang="ru-RU" sz="2400" dirty="0" smtClean="0">
                <a:effectLst/>
                <a:latin typeface="Arial" panose="020B0604020202020204" pitchFamily="34" charset="0"/>
                <a:ea typeface="Times New Roman" panose="02020603050405020304" pitchFamily="18" charset="0"/>
              </a:rPr>
              <a:t>(п. 2.1 введен Федеральным законом от 23.07.2010 N 169-ФЗ)</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3. Запрещение эксплуатации транспортного средства осуществляется уполномоченными на то должностными лицами.</a:t>
            </a:r>
          </a:p>
        </p:txBody>
      </p:sp>
    </p:spTree>
    <p:extLst>
      <p:ext uri="{BB962C8B-B14F-4D97-AF65-F5344CB8AC3E}">
        <p14:creationId xmlns:p14="http://schemas.microsoft.com/office/powerpoint/2010/main" val="1860740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9135" y="254833"/>
            <a:ext cx="10628026" cy="6524863"/>
          </a:xfrm>
          <a:prstGeom prst="rect">
            <a:avLst/>
          </a:prstGeom>
        </p:spPr>
        <p:txBody>
          <a:bodyPr wrap="square">
            <a:spAutoFit/>
          </a:bodyPr>
          <a:lstStyle/>
          <a:p>
            <a:pPr indent="342900" algn="just">
              <a:spcAft>
                <a:spcPts val="0"/>
              </a:spcAft>
            </a:pPr>
            <a:r>
              <a:rPr lang="ru-RU" dirty="0" smtClean="0">
                <a:effectLst/>
                <a:latin typeface="Arial" panose="020B0604020202020204" pitchFamily="34" charset="0"/>
                <a:ea typeface="Times New Roman" panose="02020603050405020304" pitchFamily="18" charset="0"/>
              </a:rPr>
              <a:t>Юридические лица и ИП, обязаны:</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организовывать работу водителей в соответствии с требованиями, обеспечивающими безопасность дорожного движения;</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соблюдать режим труда и отдыха водителей;</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создавать условия для повышения квалификации водителей и других работников;</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анализировать и устранять причины дорожно-транспортных происшествий и нарушений правил дорожного движения;</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организовывать в соответствии с требованиями настоящего Федерального закона, Федерального закона от 21 ноября 2011 года N 323-ФЗ "Об основах охраны здоровья граждан в Российской Федерации" проведение обязательных медицинских осмотров и мероприятий по совершенствованию водителями транспортных средств навыков оказания первой помощи пострадавшим в дорожно-транспортных происшествиях;</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(в ред. Федерального закона от 28.12.2013 N 437-ФЗ)</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обеспечивать соответствие технического состояния транспортных средств и не допускать транспортные средства к эксплуатации при наличии у них неисправностей, угрожающих безопасности дорожного движения;</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обеспечивать исполнение установленной федеральным законом обязанности по страхованию гражданской ответственности владельцев транспортных средств;</a:t>
            </a: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rPr>
              <a:t>(абзац введен Федеральным законом от 25.04.2002 N 41-ФЗ)</a:t>
            </a:r>
            <a:endParaRPr lang="ru-RU" sz="200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spcAft>
                <a:spcPts val="0"/>
              </a:spcAft>
              <a:buFont typeface="Arial" panose="020B0604020202020204" pitchFamily="34" charset="0"/>
              <a:buChar char="•"/>
            </a:pPr>
            <a:r>
              <a:rPr lang="ru-RU" sz="2000" dirty="0" smtClean="0">
                <a:effectLst/>
                <a:latin typeface="Arial" panose="020B0604020202020204" pitchFamily="34" charset="0"/>
                <a:ea typeface="Times New Roman" panose="02020603050405020304" pitchFamily="18" charset="0"/>
                <a:cs typeface="Arial" panose="020B0604020202020204" pitchFamily="34" charset="0"/>
              </a:rPr>
              <a:t>оснащать транспортные средства техническими средствами контроля (далее - тахографы).</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111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2732" y="1390918"/>
            <a:ext cx="11034658" cy="4154984"/>
          </a:xfrm>
          <a:prstGeom prst="rect">
            <a:avLst/>
          </a:prstGeom>
        </p:spPr>
        <p:txBody>
          <a:bodyPr wrap="square">
            <a:spAutoFit/>
          </a:bodyPr>
          <a:lstStyle/>
          <a:p>
            <a:pPr indent="342900" algn="just">
              <a:spcAft>
                <a:spcPts val="0"/>
              </a:spcAft>
            </a:pPr>
            <a:r>
              <a:rPr lang="ru-RU" sz="2400" dirty="0" smtClean="0">
                <a:effectLst/>
                <a:latin typeface="Arial" panose="020B0604020202020204" pitchFamily="34" charset="0"/>
                <a:ea typeface="Times New Roman" panose="02020603050405020304" pitchFamily="18" charset="0"/>
              </a:rPr>
              <a:t>В Российской Федерации устанавливаются следующие категории и входящие в них подкатегории транспортных средств, на управление которыми предоставляется специальное право (далее - право на управление транспортными средствами):</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"A" - мотоциклы;</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"B" - автомобили (за исключением транспортных средств категории "A"), разрешенная максимальная масса которых не превышает 3500 килограммов и число сидячих мест которых, помимо сиденья водителя, не превышает восьми; автомобили категории "B", сцепленные с прицепом, разрешенная максимальная масса которого не превышает 750 килограммов; </a:t>
            </a:r>
          </a:p>
        </p:txBody>
      </p:sp>
    </p:spTree>
    <p:extLst>
      <p:ext uri="{BB962C8B-B14F-4D97-AF65-F5344CB8AC3E}">
        <p14:creationId xmlns:p14="http://schemas.microsoft.com/office/powerpoint/2010/main" val="3298478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44710" y="592428"/>
            <a:ext cx="9852338" cy="5632311"/>
          </a:xfrm>
          <a:prstGeom prst="rect">
            <a:avLst/>
          </a:prstGeom>
        </p:spPr>
        <p:txBody>
          <a:bodyPr wrap="square">
            <a:spAutoFit/>
          </a:bodyPr>
          <a:lstStyle/>
          <a:p>
            <a:pPr indent="342900" algn="just">
              <a:spcAft>
                <a:spcPts val="0"/>
              </a:spcAft>
            </a:pPr>
            <a:r>
              <a:rPr lang="ru-RU" sz="2400" dirty="0">
                <a:latin typeface="Arial" panose="020B0604020202020204" pitchFamily="34" charset="0"/>
                <a:ea typeface="Times New Roman" panose="02020603050405020304" pitchFamily="18" charset="0"/>
              </a:rPr>
              <a:t>автомобили категории "B", сцепленные с прицепом, разрешенная максимальная масса которого превышает 750 килограммов, но не превышает массы автомобиля без нагрузки, при условии, что общая разрешенная максимальная масса такого состава транспортных средств не превышает 3500 килограммов;</a:t>
            </a:r>
          </a:p>
          <a:p>
            <a:pPr indent="342900" algn="just">
              <a:spcAft>
                <a:spcPts val="0"/>
              </a:spcAft>
            </a:pPr>
            <a:r>
              <a:rPr lang="ru-RU" sz="2400" dirty="0">
                <a:latin typeface="Arial" panose="020B0604020202020204" pitchFamily="34" charset="0"/>
                <a:ea typeface="Times New Roman" panose="02020603050405020304" pitchFamily="18" charset="0"/>
              </a:rPr>
              <a:t>категория "C" - автомобили, за исключением автомобилей категории "D", разрешенная максимальная масса которых превышает 3500 килограммов; автомобили категории "C", сцепленные с прицепом, разрешенная максимальная масса которого не превышает 750 килограммов;</a:t>
            </a:r>
          </a:p>
          <a:p>
            <a:pPr indent="342900" algn="just">
              <a:spcAft>
                <a:spcPts val="0"/>
              </a:spcAft>
            </a:pPr>
            <a:r>
              <a:rPr lang="ru-RU" sz="2400" dirty="0">
                <a:latin typeface="Arial" panose="020B0604020202020204" pitchFamily="34" charset="0"/>
                <a:ea typeface="Times New Roman" panose="02020603050405020304" pitchFamily="18" charset="0"/>
              </a:rPr>
              <a:t>категория "D" - автомобили, предназначенные для перевозки пассажиров и имеющие более восьми сидячих мест, помимо сиденья водителя; автомобили категории "D", сцепленные с прицепом, разрешенная максимальная масса которого не превышает 750 килограммов;</a:t>
            </a:r>
          </a:p>
        </p:txBody>
      </p:sp>
    </p:spTree>
    <p:extLst>
      <p:ext uri="{BB962C8B-B14F-4D97-AF65-F5344CB8AC3E}">
        <p14:creationId xmlns:p14="http://schemas.microsoft.com/office/powerpoint/2010/main" val="3313345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54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929390" y="889844"/>
            <a:ext cx="11137692" cy="5262979"/>
          </a:xfrm>
          <a:prstGeom prst="rect">
            <a:avLst/>
          </a:prstGeom>
        </p:spPr>
        <p:txBody>
          <a:bodyPr wrap="square">
            <a:spAutoFit/>
          </a:bodyPr>
          <a:lstStyle/>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"BE" - автомобили категории "B", сцепленные с прицепом, разрешенная максимальная масса которого превышает 750 килограммов и превышает массу автомобиля без нагрузки; автомобили категории "B", сцепленные с прицепом, разрешенная максимальная масса которого превышает 750 килограммов, при условии, что общая разрешенная максимальная масса такого состава транспортных средств превышает 3500 килограммов;</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"CE" - автомобили категории "C", сцепленные с прицепом, разрешенная максимальная масса которого превышает 750 килограммов;</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"DE" - автомобили категории "D", сцепленные с прицепом, разрешенная максимальная масса которого превышает 750 килограммов; сочлененные автобусы;</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a:t>
            </a:r>
            <a:r>
              <a:rPr lang="ru-RU" sz="2400" dirty="0" err="1" smtClean="0">
                <a:effectLst/>
                <a:latin typeface="Arial" panose="020B0604020202020204" pitchFamily="34" charset="0"/>
                <a:ea typeface="Times New Roman" panose="02020603050405020304" pitchFamily="18" charset="0"/>
              </a:rPr>
              <a:t>Tm</a:t>
            </a:r>
            <a:r>
              <a:rPr lang="ru-RU" sz="2400" dirty="0" smtClean="0">
                <a:effectLst/>
                <a:latin typeface="Arial" panose="020B0604020202020204" pitchFamily="34" charset="0"/>
                <a:ea typeface="Times New Roman" panose="02020603050405020304" pitchFamily="18" charset="0"/>
              </a:rPr>
              <a:t>" - трамваи;</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a:t>
            </a:r>
            <a:r>
              <a:rPr lang="ru-RU" sz="2400" dirty="0" err="1" smtClean="0">
                <a:effectLst/>
                <a:latin typeface="Arial" panose="020B0604020202020204" pitchFamily="34" charset="0"/>
                <a:ea typeface="Times New Roman" panose="02020603050405020304" pitchFamily="18" charset="0"/>
              </a:rPr>
              <a:t>Tb</a:t>
            </a:r>
            <a:r>
              <a:rPr lang="ru-RU" sz="2400" dirty="0" smtClean="0">
                <a:effectLst/>
                <a:latin typeface="Arial" panose="020B0604020202020204" pitchFamily="34" charset="0"/>
                <a:ea typeface="Times New Roman" panose="02020603050405020304" pitchFamily="18" charset="0"/>
              </a:rPr>
              <a:t>" - троллейбусы;</a:t>
            </a:r>
          </a:p>
        </p:txBody>
      </p:sp>
    </p:spTree>
    <p:extLst>
      <p:ext uri="{BB962C8B-B14F-4D97-AF65-F5344CB8AC3E}">
        <p14:creationId xmlns:p14="http://schemas.microsoft.com/office/powerpoint/2010/main" val="3939248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1000">
              <a:srgbClr val="FFC000"/>
            </a:gs>
            <a:gs pos="83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Прямоугольник 2"/>
          <p:cNvSpPr/>
          <p:nvPr/>
        </p:nvSpPr>
        <p:spPr>
          <a:xfrm>
            <a:off x="756054" y="1712890"/>
            <a:ext cx="11324330" cy="3785652"/>
          </a:xfrm>
          <a:prstGeom prst="rect">
            <a:avLst/>
          </a:prstGeom>
        </p:spPr>
        <p:txBody>
          <a:bodyPr wrap="square">
            <a:spAutoFit/>
          </a:bodyPr>
          <a:lstStyle/>
          <a:p>
            <a:pPr indent="342900" algn="just">
              <a:spcAft>
                <a:spcPts val="0"/>
              </a:spcAft>
            </a:pPr>
            <a:r>
              <a:rPr lang="ru-RU" sz="2400" dirty="0" smtClean="0">
                <a:effectLst/>
                <a:latin typeface="Arial" panose="020B0604020202020204" pitchFamily="34" charset="0"/>
                <a:ea typeface="Times New Roman" panose="02020603050405020304" pitchFamily="18" charset="0"/>
              </a:rPr>
              <a:t>категория "M" - мопеды и легкие </a:t>
            </a:r>
            <a:r>
              <a:rPr lang="ru-RU" sz="2400" dirty="0" err="1" smtClean="0">
                <a:effectLst/>
                <a:latin typeface="Arial" panose="020B0604020202020204" pitchFamily="34" charset="0"/>
                <a:ea typeface="Times New Roman" panose="02020603050405020304" pitchFamily="18" charset="0"/>
              </a:rPr>
              <a:t>квадрициклы</a:t>
            </a:r>
            <a:r>
              <a:rPr lang="ru-RU" sz="2400" dirty="0" smtClean="0">
                <a:effectLst/>
                <a:latin typeface="Arial" panose="020B0604020202020204" pitchFamily="34" charset="0"/>
                <a:ea typeface="Times New Roman" panose="02020603050405020304" pitchFamily="18" charset="0"/>
              </a:rPr>
              <a:t>;</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подкатегория "A1" - мотоциклы с рабочим объемом двигателя внутреннего сгорания, не превышающим 125 кубических сантиметров, и максимальной мощностью, не превышающей 11 киловатт;</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подкатегория "B1" - </a:t>
            </a:r>
            <a:r>
              <a:rPr lang="ru-RU" sz="2400" dirty="0" err="1" smtClean="0">
                <a:effectLst/>
                <a:latin typeface="Arial" panose="020B0604020202020204" pitchFamily="34" charset="0"/>
                <a:ea typeface="Times New Roman" panose="02020603050405020304" pitchFamily="18" charset="0"/>
              </a:rPr>
              <a:t>трициклы</a:t>
            </a:r>
            <a:r>
              <a:rPr lang="ru-RU" sz="2400" dirty="0" smtClean="0">
                <a:effectLst/>
                <a:latin typeface="Arial" panose="020B0604020202020204" pitchFamily="34" charset="0"/>
                <a:ea typeface="Times New Roman" panose="02020603050405020304" pitchFamily="18" charset="0"/>
              </a:rPr>
              <a:t> и </a:t>
            </a:r>
            <a:r>
              <a:rPr lang="ru-RU" sz="2400" dirty="0" err="1" smtClean="0">
                <a:effectLst/>
                <a:latin typeface="Arial" panose="020B0604020202020204" pitchFamily="34" charset="0"/>
                <a:ea typeface="Times New Roman" panose="02020603050405020304" pitchFamily="18" charset="0"/>
              </a:rPr>
              <a:t>квадрициклы</a:t>
            </a:r>
            <a:r>
              <a:rPr lang="ru-RU" sz="2400" dirty="0" smtClean="0">
                <a:effectLst/>
                <a:latin typeface="Arial" panose="020B0604020202020204" pitchFamily="34" charset="0"/>
                <a:ea typeface="Times New Roman" panose="02020603050405020304" pitchFamily="18" charset="0"/>
              </a:rPr>
              <a:t>;</a:t>
            </a:r>
          </a:p>
          <a:p>
            <a:pPr indent="342900" algn="just">
              <a:spcAft>
                <a:spcPts val="0"/>
              </a:spcAft>
            </a:pPr>
            <a:r>
              <a:rPr lang="ru-RU" sz="2400" dirty="0" smtClean="0">
                <a:effectLst/>
                <a:latin typeface="Arial" panose="020B0604020202020204" pitchFamily="34" charset="0"/>
                <a:ea typeface="Times New Roman" panose="02020603050405020304" pitchFamily="18" charset="0"/>
              </a:rPr>
              <a:t>подкатегория "C1" - автомобили, за исключением автомобилей категории "D", разрешенная максимальная масса которых превышает 3500 килограммов, но не превышает 7500 килограммов; автомобили подкатегории "C1", сцепленные с прицепом, разрешенная максимальная масса которого не превышает 750 килограммов</a:t>
            </a:r>
            <a:r>
              <a:rPr lang="ru-RU" sz="2400" dirty="0" smtClean="0">
                <a:effectLst/>
                <a:latin typeface="Arial" panose="020B0604020202020204" pitchFamily="34" charset="0"/>
                <a:ea typeface="Times New Roman" panose="02020603050405020304" pitchFamily="18" charset="0"/>
              </a:rPr>
              <a:t>;</a:t>
            </a:r>
            <a:endParaRPr lang="ru-RU" sz="2400" dirty="0" smtClean="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229507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5465" y="515155"/>
            <a:ext cx="10084158" cy="6001643"/>
          </a:xfrm>
          <a:prstGeom prst="rect">
            <a:avLst/>
          </a:prstGeom>
        </p:spPr>
        <p:txBody>
          <a:bodyPr wrap="square">
            <a:spAutoFit/>
          </a:bodyPr>
          <a:lstStyle/>
          <a:p>
            <a:pPr indent="342900" algn="just">
              <a:spcAft>
                <a:spcPts val="0"/>
              </a:spcAft>
            </a:pPr>
            <a:r>
              <a:rPr lang="ru-RU" sz="2400" dirty="0">
                <a:latin typeface="Arial" panose="020B0604020202020204" pitchFamily="34" charset="0"/>
                <a:ea typeface="Times New Roman" panose="02020603050405020304" pitchFamily="18" charset="0"/>
              </a:rPr>
              <a:t>подкатегория "D1" - автомобили, предназначенные для перевозки пассажиров и имеющие более восьми, но не более шестнадцати сидячих мест, помимо сиденья водителя; автомобили подкатегории "D1", сцепленные с прицепом, разрешенная максимальная масса которого не превышает 750 килограммов;</a:t>
            </a:r>
          </a:p>
          <a:p>
            <a:pPr indent="342900" algn="just">
              <a:spcAft>
                <a:spcPts val="0"/>
              </a:spcAft>
            </a:pPr>
            <a:r>
              <a:rPr lang="ru-RU" sz="2400" dirty="0">
                <a:latin typeface="Arial" panose="020B0604020202020204" pitchFamily="34" charset="0"/>
                <a:ea typeface="Times New Roman" panose="02020603050405020304" pitchFamily="18" charset="0"/>
              </a:rPr>
              <a:t>подкатегория "C1E" - автомобили подкатегории "C1", сцепленные с прицепом, разрешенная максимальная масса которого превышает 750 килограммов, но не превышает массы автомобиля без нагрузки, при условии, что общая разрешенная максимальная масса такого состава транспортных средств не превышает 12 000 килограммов;</a:t>
            </a:r>
          </a:p>
          <a:p>
            <a:pPr indent="342900" algn="just">
              <a:spcAft>
                <a:spcPts val="0"/>
              </a:spcAft>
            </a:pPr>
            <a:r>
              <a:rPr lang="ru-RU" sz="2400" dirty="0">
                <a:latin typeface="Arial" panose="020B0604020202020204" pitchFamily="34" charset="0"/>
                <a:ea typeface="Times New Roman" panose="02020603050405020304" pitchFamily="18" charset="0"/>
              </a:rPr>
              <a:t>подкатегория "D1E" - автомобили подкатегории "D1", сцепленные с прицепом, который не предназначен для перевозки пассажиров, разрешенная максимальная масса которого превышает 750 килограммов, но не превышает массы автомобиля без нагрузки, при условии, что общая разрешенная максимальная масса такого состава транспортных средств не превышает 12 000 килограммов.</a:t>
            </a:r>
            <a:endParaRPr lang="ru-RU" sz="24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10267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3848" y="412123"/>
            <a:ext cx="9144000" cy="1616769"/>
          </a:xfrm>
        </p:spPr>
        <p:txBody>
          <a:bodyPr>
            <a:normAutofit fontScale="90000"/>
          </a:bodyPr>
          <a:lstStyle/>
          <a:p>
            <a:r>
              <a:rPr lang="ru-RU" dirty="0"/>
              <a:t>Задачи настоящего Федерального закона</a:t>
            </a:r>
          </a:p>
        </p:txBody>
      </p:sp>
      <p:sp>
        <p:nvSpPr>
          <p:cNvPr id="3" name="Подзаголовок 2"/>
          <p:cNvSpPr>
            <a:spLocks noGrp="1"/>
          </p:cNvSpPr>
          <p:nvPr>
            <p:ph type="subTitle" idx="1"/>
          </p:nvPr>
        </p:nvSpPr>
        <p:spPr>
          <a:xfrm>
            <a:off x="437882" y="2176530"/>
            <a:ext cx="11384924" cy="4314422"/>
          </a:xfr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3500000" scaled="1"/>
            <a:tileRect/>
          </a:gradFill>
          <a:ln>
            <a:solidFill>
              <a:schemeClr val="bg2">
                <a:lumMod val="75000"/>
              </a:schemeClr>
            </a:solidFill>
          </a:ln>
        </p:spPr>
        <p:txBody>
          <a:bodyPr>
            <a:normAutofit lnSpcReduction="10000"/>
          </a:bodyPr>
          <a:lstStyle/>
          <a:p>
            <a:pPr marL="457200" indent="-457200" algn="l">
              <a:buFont typeface="Arial" panose="020B0604020202020204" pitchFamily="34" charset="0"/>
              <a:buChar char="•"/>
            </a:pPr>
            <a:r>
              <a:rPr lang="ru-RU" sz="2800" dirty="0" smtClean="0"/>
              <a:t>охрана жизни,</a:t>
            </a:r>
          </a:p>
          <a:p>
            <a:pPr marL="457200" indent="-457200" algn="l">
              <a:buFont typeface="Arial" panose="020B0604020202020204" pitchFamily="34" charset="0"/>
              <a:buChar char="•"/>
            </a:pPr>
            <a:r>
              <a:rPr lang="ru-RU" sz="2800" dirty="0" smtClean="0"/>
              <a:t>Здоровья</a:t>
            </a:r>
          </a:p>
          <a:p>
            <a:pPr marL="457200" indent="-457200" algn="l">
              <a:buFont typeface="Arial" panose="020B0604020202020204" pitchFamily="34" charset="0"/>
              <a:buChar char="•"/>
            </a:pPr>
            <a:r>
              <a:rPr lang="ru-RU" sz="2800" dirty="0" smtClean="0"/>
              <a:t>имущества граждан</a:t>
            </a:r>
          </a:p>
          <a:p>
            <a:pPr marL="457200" indent="-457200" algn="l">
              <a:buFont typeface="Arial" panose="020B0604020202020204" pitchFamily="34" charset="0"/>
              <a:buChar char="•"/>
            </a:pPr>
            <a:r>
              <a:rPr lang="ru-RU" sz="2800" dirty="0" smtClean="0"/>
              <a:t>защита </a:t>
            </a:r>
            <a:r>
              <a:rPr lang="ru-RU" sz="2800" dirty="0"/>
              <a:t>их прав и законных </a:t>
            </a:r>
            <a:r>
              <a:rPr lang="ru-RU" sz="2800" dirty="0" smtClean="0"/>
              <a:t>интересов</a:t>
            </a:r>
          </a:p>
          <a:p>
            <a:pPr marL="457200" indent="-457200" algn="l">
              <a:buFont typeface="Arial" panose="020B0604020202020204" pitchFamily="34" charset="0"/>
              <a:buChar char="•"/>
            </a:pPr>
            <a:r>
              <a:rPr lang="ru-RU" sz="2800" dirty="0" smtClean="0"/>
              <a:t>а </a:t>
            </a:r>
            <a:r>
              <a:rPr lang="ru-RU" sz="2800" dirty="0"/>
              <a:t>также защита интересов общества и </a:t>
            </a:r>
            <a:r>
              <a:rPr lang="ru-RU" sz="2800" dirty="0" smtClean="0"/>
              <a:t>государства</a:t>
            </a:r>
          </a:p>
          <a:p>
            <a:pPr algn="l"/>
            <a:r>
              <a:rPr lang="ru-RU" sz="2800" dirty="0" smtClean="0"/>
              <a:t>путем </a:t>
            </a:r>
          </a:p>
          <a:p>
            <a:pPr marL="457200" indent="-457200" algn="l">
              <a:buFont typeface="Arial" panose="020B0604020202020204" pitchFamily="34" charset="0"/>
              <a:buChar char="•"/>
            </a:pPr>
            <a:r>
              <a:rPr lang="ru-RU" sz="2800" b="1" dirty="0" smtClean="0"/>
              <a:t>предупреждения </a:t>
            </a:r>
            <a:r>
              <a:rPr lang="ru-RU" sz="2800" b="1" dirty="0"/>
              <a:t>дорожно-транспортных </a:t>
            </a:r>
            <a:r>
              <a:rPr lang="ru-RU" sz="2800" b="1" dirty="0" smtClean="0"/>
              <a:t>происшествий</a:t>
            </a:r>
            <a:r>
              <a:rPr lang="ru-RU" sz="2800" dirty="0" smtClean="0"/>
              <a:t>,</a:t>
            </a:r>
          </a:p>
          <a:p>
            <a:pPr marL="457200" indent="-457200" algn="l">
              <a:buFont typeface="Arial" panose="020B0604020202020204" pitchFamily="34" charset="0"/>
              <a:buChar char="•"/>
            </a:pPr>
            <a:r>
              <a:rPr lang="ru-RU" sz="2800" dirty="0" smtClean="0"/>
              <a:t>снижения </a:t>
            </a:r>
            <a:r>
              <a:rPr lang="ru-RU" sz="2800" dirty="0"/>
              <a:t>тяжести их последствий</a:t>
            </a:r>
          </a:p>
        </p:txBody>
      </p:sp>
    </p:spTree>
    <p:extLst>
      <p:ext uri="{BB962C8B-B14F-4D97-AF65-F5344CB8AC3E}">
        <p14:creationId xmlns:p14="http://schemas.microsoft.com/office/powerpoint/2010/main" val="76213622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8344" y="1120462"/>
            <a:ext cx="9259909" cy="1107996"/>
          </a:xfrm>
          <a:prstGeom prst="rect">
            <a:avLst/>
          </a:prstGeom>
        </p:spPr>
        <p:txBody>
          <a:bodyPr wrap="square">
            <a:spAutoFit/>
          </a:bodyPr>
          <a:lstStyle/>
          <a:p>
            <a:r>
              <a:rPr lang="ru-RU" sz="6600" dirty="0" smtClean="0">
                <a:effectLst/>
                <a:latin typeface="Calibri" panose="020F0502020204030204" pitchFamily="34" charset="0"/>
                <a:ea typeface="Times New Roman" panose="02020603050405020304" pitchFamily="18" charset="0"/>
                <a:cs typeface="Times New Roman" panose="02020603050405020304" pitchFamily="18" charset="0"/>
              </a:rPr>
              <a:t>Основные термины</a:t>
            </a:r>
            <a:endParaRPr lang="ru-RU" sz="6600" dirty="0"/>
          </a:p>
        </p:txBody>
      </p:sp>
      <p:sp>
        <p:nvSpPr>
          <p:cNvPr id="3" name="Прямоугольник 2"/>
          <p:cNvSpPr/>
          <p:nvPr/>
        </p:nvSpPr>
        <p:spPr>
          <a:xfrm>
            <a:off x="553793" y="2665359"/>
            <a:ext cx="11372044" cy="3539430"/>
          </a:xfrm>
          <a:prstGeom prst="rect">
            <a:avLst/>
          </a:prstGeom>
        </p:spPr>
        <p:txBody>
          <a:bodyPr wrap="square">
            <a:spAutoFit/>
          </a:bodyPr>
          <a:lstStyle/>
          <a:p>
            <a:pPr marL="285750" indent="-28575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дорожное движение - совокупность общественных отношений, возникающих в процессе перемещения людей и грузов с помощью транспортных средств или без таковых в пределах дорог;</a:t>
            </a:r>
          </a:p>
          <a:p>
            <a:pPr algn="just">
              <a:spcAft>
                <a:spcPts val="0"/>
              </a:spcAft>
            </a:pPr>
            <a:endParaRPr lang="ru-RU" sz="2800" dirty="0" smtClean="0">
              <a:effectLst/>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cs typeface="Arial" panose="020B0604020202020204" pitchFamily="34" charset="0"/>
              </a:rPr>
              <a:t>безопасность дорожного движения - состояние данного процесса, отражающее степень защищенности его участников от дорожно-транспортных происшествий и их последствий</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2073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1069" y="283335"/>
            <a:ext cx="10509161" cy="5693866"/>
          </a:xfrm>
          <a:prstGeom prst="rect">
            <a:avLst/>
          </a:prstGeom>
        </p:spPr>
        <p:txBody>
          <a:bodyPr wrap="square">
            <a:spAutoFit/>
          </a:bodyPr>
          <a:lstStyle/>
          <a:p>
            <a:pPr marL="285750" indent="-28575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дорожно-транспортное происшествие - событие, возникшее в </a:t>
            </a:r>
            <a:r>
              <a:rPr lang="ru-RU" sz="2800" dirty="0" smtClean="0">
                <a:solidFill>
                  <a:srgbClr val="C00000"/>
                </a:solidFill>
                <a:effectLst/>
                <a:latin typeface="Arial" panose="020B0604020202020204" pitchFamily="34" charset="0"/>
                <a:ea typeface="Times New Roman" panose="02020603050405020304" pitchFamily="18" charset="0"/>
              </a:rPr>
              <a:t>процессе движения</a:t>
            </a:r>
            <a:r>
              <a:rPr lang="ru-RU" sz="2800" dirty="0" smtClean="0">
                <a:effectLst/>
                <a:latin typeface="Arial" panose="020B0604020202020204" pitchFamily="34" charset="0"/>
                <a:ea typeface="Times New Roman" panose="02020603050405020304" pitchFamily="18" charset="0"/>
              </a:rPr>
              <a:t> по дороге транспортного средства и с его участием, при котором погибли или ранены люди, повреждены транспортные средства, сооружения, грузы либо причинен иной материальный ущерб;</a:t>
            </a:r>
          </a:p>
          <a:p>
            <a:pPr marL="285750" indent="-28575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обеспечение безопасности дорожного движения - деятельность, направленная на предупреждение причин возникновения дорожно-транспортных происшествий, снижение тяжести их последствий;</a:t>
            </a:r>
          </a:p>
          <a:p>
            <a:pPr marL="285750" indent="-28575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участник дорожного движения - лицо, принимающее непосредственное участие в процессе дорожного движения в качестве </a:t>
            </a:r>
            <a:r>
              <a:rPr lang="ru-RU" sz="2800" dirty="0" smtClean="0">
                <a:solidFill>
                  <a:srgbClr val="C00000"/>
                </a:solidFill>
                <a:effectLst/>
                <a:latin typeface="Arial" panose="020B0604020202020204" pitchFamily="34" charset="0"/>
                <a:ea typeface="Times New Roman" panose="02020603050405020304" pitchFamily="18" charset="0"/>
              </a:rPr>
              <a:t>водителя транспортного средства, пешехода, пассажира транспортного средства</a:t>
            </a:r>
            <a:r>
              <a:rPr lang="ru-RU" sz="2800" dirty="0" smtClean="0">
                <a:effectLst/>
                <a:latin typeface="Arial" panose="020B0604020202020204" pitchFamily="34" charset="0"/>
                <a:ea typeface="Times New Roman" panose="02020603050405020304" pitchFamily="18" charset="0"/>
              </a:rPr>
              <a:t>;</a:t>
            </a:r>
            <a:endParaRPr lang="ru-RU" sz="2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449918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674253" y="347731"/>
            <a:ext cx="10315977" cy="5693866"/>
          </a:xfrm>
          <a:prstGeom prst="rect">
            <a:avLst/>
          </a:prstGeom>
        </p:spPr>
        <p:txBody>
          <a:bodyPr wrap="square">
            <a:spAutoFit/>
          </a:bodyPr>
          <a:lstStyle/>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организация дорожного движения - комплекс организационно-правовых, организационно-технических мероприятий и распорядительных действий по </a:t>
            </a:r>
            <a:r>
              <a:rPr lang="ru-RU" sz="2800" dirty="0" smtClean="0">
                <a:solidFill>
                  <a:srgbClr val="C00000"/>
                </a:solidFill>
                <a:effectLst/>
                <a:latin typeface="Arial" panose="020B0604020202020204" pitchFamily="34" charset="0"/>
                <a:ea typeface="Times New Roman" panose="02020603050405020304" pitchFamily="18" charset="0"/>
              </a:rPr>
              <a:t>управлению движением на дорогах</a:t>
            </a:r>
            <a:r>
              <a:rPr lang="ru-RU" sz="2800" dirty="0" smtClean="0">
                <a:effectLst/>
                <a:latin typeface="Arial" panose="020B0604020202020204" pitchFamily="34" charset="0"/>
                <a:ea typeface="Times New Roman" panose="02020603050405020304" pitchFamily="18" charset="0"/>
              </a:rPr>
              <a:t>;</a:t>
            </a:r>
          </a:p>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дорога - обустроенная или приспособленная и используемая для движения транспортных средств полоса земли либо поверхность искусственного сооружения. Дорога включает в себя одну или несколько проезжих частей, а также трамвайные пути, тротуары, обочины и разделительные полосы при их наличии;</a:t>
            </a:r>
          </a:p>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транспортное средство - </a:t>
            </a:r>
            <a:r>
              <a:rPr lang="ru-RU" sz="2800" dirty="0" smtClean="0">
                <a:solidFill>
                  <a:srgbClr val="C00000"/>
                </a:solidFill>
                <a:effectLst/>
                <a:latin typeface="Arial" panose="020B0604020202020204" pitchFamily="34" charset="0"/>
                <a:ea typeface="Times New Roman" panose="02020603050405020304" pitchFamily="18" charset="0"/>
              </a:rPr>
              <a:t>устройство,</a:t>
            </a:r>
            <a:r>
              <a:rPr lang="ru-RU" sz="2800" dirty="0" smtClean="0">
                <a:effectLst/>
                <a:latin typeface="Arial" panose="020B0604020202020204" pitchFamily="34" charset="0"/>
                <a:ea typeface="Times New Roman" panose="02020603050405020304" pitchFamily="18" charset="0"/>
              </a:rPr>
              <a:t> предназначенное для перевозки по дорогам людей, грузов или оборудования, установленного на нем;</a:t>
            </a:r>
          </a:p>
        </p:txBody>
      </p:sp>
    </p:spTree>
    <p:extLst>
      <p:ext uri="{BB962C8B-B14F-4D97-AF65-F5344CB8AC3E}">
        <p14:creationId xmlns:p14="http://schemas.microsoft.com/office/powerpoint/2010/main" val="1479163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5465" y="257577"/>
            <a:ext cx="10341735" cy="5693866"/>
          </a:xfrm>
          <a:prstGeom prst="rect">
            <a:avLst/>
          </a:prstGeom>
        </p:spPr>
        <p:txBody>
          <a:bodyPr wrap="square">
            <a:spAutoFit/>
          </a:bodyPr>
          <a:lstStyle/>
          <a:p>
            <a:pPr marL="285750" indent="-28575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водитель транспортного средства - лицо, управляющее транспортным средством (в том числе обучающее управлению транспортным средством). </a:t>
            </a:r>
          </a:p>
          <a:p>
            <a:pPr marL="457200" indent="-457200">
              <a:buFont typeface="Arial" panose="020B0604020202020204" pitchFamily="34" charset="0"/>
              <a:buChar char="•"/>
            </a:pPr>
            <a:r>
              <a:rPr lang="ru-RU" sz="2800" dirty="0">
                <a:latin typeface="Arial" panose="020B0604020202020204" pitchFamily="34" charset="0"/>
                <a:cs typeface="Arial" panose="020B0604020202020204" pitchFamily="34" charset="0"/>
              </a:rPr>
              <a:t>парковка (парковочное место) - специально обозначенное и при необходимости обустроенное и оборудованное место</a:t>
            </a:r>
            <a:r>
              <a:rPr lang="ru-RU" sz="2800" dirty="0" smtClean="0">
                <a:latin typeface="Arial" panose="020B0604020202020204" pitchFamily="34" charset="0"/>
                <a:cs typeface="Arial" panose="020B0604020202020204" pitchFamily="34" charset="0"/>
              </a:rPr>
              <a:t>,…. предназначенное </a:t>
            </a:r>
            <a:r>
              <a:rPr lang="ru-RU" sz="2800" dirty="0">
                <a:latin typeface="Arial" panose="020B0604020202020204" pitchFamily="34" charset="0"/>
                <a:cs typeface="Arial" panose="020B0604020202020204" pitchFamily="34" charset="0"/>
              </a:rPr>
              <a:t>для организованной стоянки транспортных </a:t>
            </a:r>
            <a:r>
              <a:rPr lang="ru-RU" sz="2800" dirty="0" smtClean="0">
                <a:latin typeface="Arial" panose="020B0604020202020204" pitchFamily="34" charset="0"/>
                <a:cs typeface="Arial" panose="020B0604020202020204" pitchFamily="34" charset="0"/>
              </a:rPr>
              <a:t>средств</a:t>
            </a:r>
            <a:endParaRPr lang="ru-RU"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ru-RU" sz="2800" dirty="0">
                <a:latin typeface="Arial" panose="020B0604020202020204" pitchFamily="34" charset="0"/>
                <a:cs typeface="Arial" panose="020B0604020202020204" pitchFamily="34" charset="0"/>
              </a:rPr>
              <a:t>аварийно-опасный участок дороги (место концентрации дорожно-транспортных происшествий) - участок </a:t>
            </a:r>
            <a:r>
              <a:rPr lang="ru-RU" sz="2800" dirty="0" smtClean="0">
                <a:latin typeface="Arial" panose="020B0604020202020204" pitchFamily="34" charset="0"/>
                <a:cs typeface="Arial" panose="020B0604020202020204" pitchFamily="34" charset="0"/>
              </a:rPr>
              <a:t>дороги,…где </a:t>
            </a:r>
            <a:r>
              <a:rPr lang="ru-RU" sz="2800" dirty="0">
                <a:latin typeface="Arial" panose="020B0604020202020204" pitchFamily="34" charset="0"/>
                <a:cs typeface="Arial" panose="020B0604020202020204" pitchFamily="34" charset="0"/>
              </a:rPr>
              <a:t>в течение отчетного года произошло </a:t>
            </a:r>
            <a:r>
              <a:rPr lang="ru-RU" sz="2800" dirty="0">
                <a:solidFill>
                  <a:srgbClr val="C00000"/>
                </a:solidFill>
                <a:latin typeface="Arial" panose="020B0604020202020204" pitchFamily="34" charset="0"/>
                <a:cs typeface="Arial" panose="020B0604020202020204" pitchFamily="34" charset="0"/>
              </a:rPr>
              <a:t>три и более </a:t>
            </a:r>
            <a:r>
              <a:rPr lang="ru-RU" sz="2800" dirty="0" smtClean="0">
                <a:solidFill>
                  <a:srgbClr val="C00000"/>
                </a:solidFill>
                <a:latin typeface="Arial" panose="020B0604020202020204" pitchFamily="34" charset="0"/>
                <a:cs typeface="Arial" panose="020B0604020202020204" pitchFamily="34" charset="0"/>
              </a:rPr>
              <a:t>ДТП одного </a:t>
            </a:r>
            <a:r>
              <a:rPr lang="ru-RU" sz="2800" dirty="0">
                <a:solidFill>
                  <a:srgbClr val="C00000"/>
                </a:solidFill>
                <a:latin typeface="Arial" panose="020B0604020202020204" pitchFamily="34" charset="0"/>
                <a:cs typeface="Arial" panose="020B0604020202020204" pitchFamily="34" charset="0"/>
              </a:rPr>
              <a:t>вида </a:t>
            </a:r>
            <a:r>
              <a:rPr lang="ru-RU" sz="2800" dirty="0">
                <a:latin typeface="Arial" panose="020B0604020202020204" pitchFamily="34" charset="0"/>
                <a:cs typeface="Arial" panose="020B0604020202020204" pitchFamily="34" charset="0"/>
              </a:rPr>
              <a:t>или </a:t>
            </a:r>
            <a:r>
              <a:rPr lang="ru-RU" sz="2800" dirty="0">
                <a:solidFill>
                  <a:srgbClr val="C00000"/>
                </a:solidFill>
                <a:latin typeface="Arial" panose="020B0604020202020204" pitchFamily="34" charset="0"/>
                <a:cs typeface="Arial" panose="020B0604020202020204" pitchFamily="34" charset="0"/>
              </a:rPr>
              <a:t>пять и более </a:t>
            </a:r>
            <a:r>
              <a:rPr lang="ru-RU" sz="2800" dirty="0" smtClean="0">
                <a:solidFill>
                  <a:srgbClr val="C00000"/>
                </a:solidFill>
                <a:latin typeface="Arial" panose="020B0604020202020204" pitchFamily="34" charset="0"/>
                <a:cs typeface="Arial" panose="020B0604020202020204" pitchFamily="34" charset="0"/>
              </a:rPr>
              <a:t>ДТП </a:t>
            </a:r>
            <a:r>
              <a:rPr lang="ru-RU" sz="2800" dirty="0">
                <a:latin typeface="Arial" panose="020B0604020202020204" pitchFamily="34" charset="0"/>
                <a:cs typeface="Arial" panose="020B0604020202020204" pitchFamily="34" charset="0"/>
              </a:rPr>
              <a:t>независимо от их вида, в результате которых погибли или были ранены люди</a:t>
            </a:r>
            <a:endParaRPr lang="ru-RU"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92598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60000"/>
                <a:lumOff val="4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1468191" y="901521"/>
            <a:ext cx="10303098" cy="5262979"/>
          </a:xfrm>
          <a:prstGeom prst="rect">
            <a:avLst/>
          </a:prstGeom>
        </p:spPr>
        <p:txBody>
          <a:bodyPr wrap="square">
            <a:spAutoFit/>
          </a:bodyPr>
          <a:lstStyle/>
          <a:p>
            <a:pPr indent="342900" algn="just">
              <a:spcAft>
                <a:spcPts val="0"/>
              </a:spcAft>
            </a:pPr>
            <a:r>
              <a:rPr lang="ru-RU" sz="2800" dirty="0" smtClean="0">
                <a:effectLst/>
                <a:latin typeface="Arial" panose="020B0604020202020204" pitchFamily="34" charset="0"/>
                <a:ea typeface="Times New Roman" panose="02020603050405020304" pitchFamily="18" charset="0"/>
              </a:rPr>
              <a:t>Основными принципами обеспечения безопасности дорожного движения являются:</a:t>
            </a:r>
          </a:p>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приоритет </a:t>
            </a:r>
            <a:r>
              <a:rPr lang="ru-RU" sz="2800" dirty="0" smtClean="0">
                <a:solidFill>
                  <a:srgbClr val="C00000"/>
                </a:solidFill>
                <a:effectLst/>
                <a:latin typeface="Arial" panose="020B0604020202020204" pitchFamily="34" charset="0"/>
                <a:ea typeface="Times New Roman" panose="02020603050405020304" pitchFamily="18" charset="0"/>
              </a:rPr>
              <a:t>жизни и здоровья граждан</a:t>
            </a:r>
            <a:r>
              <a:rPr lang="ru-RU" sz="2800" dirty="0" smtClean="0">
                <a:effectLst/>
                <a:latin typeface="Arial" panose="020B0604020202020204" pitchFamily="34" charset="0"/>
                <a:ea typeface="Times New Roman" panose="02020603050405020304" pitchFamily="18" charset="0"/>
              </a:rPr>
              <a:t>, участвующих в дорожном движении, </a:t>
            </a:r>
            <a:r>
              <a:rPr lang="ru-RU" sz="2800" dirty="0" smtClean="0">
                <a:solidFill>
                  <a:srgbClr val="C00000"/>
                </a:solidFill>
                <a:effectLst/>
                <a:latin typeface="Arial" panose="020B0604020202020204" pitchFamily="34" charset="0"/>
                <a:ea typeface="Times New Roman" panose="02020603050405020304" pitchFamily="18" charset="0"/>
              </a:rPr>
              <a:t>над экономическими результатами </a:t>
            </a:r>
            <a:r>
              <a:rPr lang="ru-RU" sz="2800" dirty="0" smtClean="0">
                <a:effectLst/>
                <a:latin typeface="Arial" panose="020B0604020202020204" pitchFamily="34" charset="0"/>
                <a:ea typeface="Times New Roman" panose="02020603050405020304" pitchFamily="18" charset="0"/>
              </a:rPr>
              <a:t>хозяйственной деятельности;</a:t>
            </a:r>
          </a:p>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приоритет </a:t>
            </a:r>
            <a:r>
              <a:rPr lang="ru-RU" sz="2800" dirty="0" smtClean="0">
                <a:solidFill>
                  <a:srgbClr val="C00000"/>
                </a:solidFill>
                <a:effectLst/>
                <a:latin typeface="Arial" panose="020B0604020202020204" pitchFamily="34" charset="0"/>
                <a:ea typeface="Times New Roman" panose="02020603050405020304" pitchFamily="18" charset="0"/>
              </a:rPr>
              <a:t>ответственности государства </a:t>
            </a:r>
            <a:r>
              <a:rPr lang="ru-RU" sz="2800" dirty="0" smtClean="0">
                <a:effectLst/>
                <a:latin typeface="Arial" panose="020B0604020202020204" pitchFamily="34" charset="0"/>
                <a:ea typeface="Times New Roman" panose="02020603050405020304" pitchFamily="18" charset="0"/>
              </a:rPr>
              <a:t>за обеспечение безопасности дорожного движения </a:t>
            </a:r>
            <a:r>
              <a:rPr lang="ru-RU" sz="2800" dirty="0" smtClean="0">
                <a:solidFill>
                  <a:srgbClr val="C00000"/>
                </a:solidFill>
                <a:effectLst/>
                <a:latin typeface="Arial" panose="020B0604020202020204" pitchFamily="34" charset="0"/>
                <a:ea typeface="Times New Roman" panose="02020603050405020304" pitchFamily="18" charset="0"/>
              </a:rPr>
              <a:t>над ответственностью граждан</a:t>
            </a:r>
            <a:r>
              <a:rPr lang="ru-RU" sz="2800" dirty="0" smtClean="0">
                <a:effectLst/>
                <a:latin typeface="Arial" panose="020B0604020202020204" pitchFamily="34" charset="0"/>
                <a:ea typeface="Times New Roman" panose="02020603050405020304" pitchFamily="18" charset="0"/>
              </a:rPr>
              <a:t>, участвующих в дорожном движении;</a:t>
            </a:r>
          </a:p>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соблюдение интересов граждан, общества и государства при обеспечении безопасности дорожного движения;</a:t>
            </a:r>
          </a:p>
          <a:p>
            <a:pPr marL="457200" indent="-457200" algn="just">
              <a:spcAft>
                <a:spcPts val="0"/>
              </a:spcAft>
              <a:buFont typeface="Arial" panose="020B0604020202020204" pitchFamily="34" charset="0"/>
              <a:buChar char="•"/>
            </a:pPr>
            <a:r>
              <a:rPr lang="ru-RU" sz="2800" dirty="0" smtClean="0">
                <a:effectLst/>
                <a:latin typeface="Arial" panose="020B0604020202020204" pitchFamily="34" charset="0"/>
                <a:ea typeface="Times New Roman" panose="02020603050405020304" pitchFamily="18" charset="0"/>
              </a:rPr>
              <a:t>программно-целевой подход к деятельности по обеспечению безопасности дорожного движения.</a:t>
            </a:r>
            <a:endParaRPr lang="ru-RU" sz="2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487451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8441" y="540258"/>
            <a:ext cx="11423559" cy="5940088"/>
          </a:xfrm>
          <a:prstGeom prst="rect">
            <a:avLst/>
          </a:prstGeom>
        </p:spPr>
        <p:txBody>
          <a:bodyPr wrap="square">
            <a:spAutoFit/>
          </a:bodyPr>
          <a:lstStyle/>
          <a:p>
            <a:pPr indent="342900" algn="ctr">
              <a:spcAft>
                <a:spcPts val="0"/>
              </a:spcAft>
            </a:pPr>
            <a:r>
              <a:rPr lang="ru-RU" sz="2800" dirty="0" smtClean="0">
                <a:effectLst/>
                <a:latin typeface="Arial" panose="020B0604020202020204" pitchFamily="34" charset="0"/>
                <a:ea typeface="Times New Roman" panose="02020603050405020304" pitchFamily="18" charset="0"/>
              </a:rPr>
              <a:t>Обеспечение безопасности дорожного движения осуществляется посредством:</a:t>
            </a:r>
          </a:p>
          <a:p>
            <a:pPr indent="342900" algn="just">
              <a:spcAft>
                <a:spcPts val="0"/>
              </a:spcAft>
            </a:pPr>
            <a:endParaRPr lang="ru-RU" dirty="0" smtClean="0">
              <a:effectLst/>
              <a:latin typeface="Arial" panose="020B0604020202020204" pitchFamily="34" charset="0"/>
              <a:ea typeface="Times New Roman" panose="02020603050405020304" pitchFamily="18" charset="0"/>
            </a:endParaRP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регулирования деятельности на автомобильном, городском наземном электрическом транспорте и в дорожном хозяйстве;</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разработки и утверждения в установленном порядке законодательных, иных нормативных правовых осуществления деятельности по организации дорожного движения;</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материального и финансового обеспечения мероприятий по безопасности дорожного движения;</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организации подготовки водителей транспортных средств и обучения граждан правилам и требованиям безопасности движения;</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проведения комплекса мероприятий по медицинскому обеспечению безопасности дорожного движения;</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осуществления обязательной сертификации или декларирования соответствия транспортных средств, а также составных частей конструкций, предметов дополнительного оборудования, запасных частей и принадлежностей транспортных средств;</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лицензирования отдельных видов деятельности, осуществляемых на автомобильном транспорте, в соответствии с законодательством Российской Федерации;</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проведения социально ориентированной политики в области страхования на транспорте;</a:t>
            </a:r>
          </a:p>
          <a:p>
            <a:pPr marL="285750" indent="-285750" algn="just">
              <a:spcAft>
                <a:spcPts val="0"/>
              </a:spcAft>
              <a:buFont typeface="Arial" panose="020B0604020202020204" pitchFamily="34" charset="0"/>
              <a:buChar char="•"/>
            </a:pPr>
            <a:r>
              <a:rPr lang="ru-RU" dirty="0" smtClean="0">
                <a:effectLst/>
                <a:latin typeface="Arial" panose="020B0604020202020204" pitchFamily="34" charset="0"/>
                <a:ea typeface="Times New Roman" panose="02020603050405020304" pitchFamily="18" charset="0"/>
              </a:rPr>
              <a:t>осуществления федерального государственного надзора в области обеспечения безопасности дорожного движения.</a:t>
            </a:r>
            <a:endParaRPr lang="ru-RU"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44777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Прямоугольник 1"/>
          <p:cNvSpPr/>
          <p:nvPr/>
        </p:nvSpPr>
        <p:spPr>
          <a:xfrm>
            <a:off x="1390918" y="154546"/>
            <a:ext cx="10702344" cy="6555641"/>
          </a:xfrm>
          <a:prstGeom prst="rect">
            <a:avLst/>
          </a:prstGeom>
          <a:gradFill>
            <a:gsLst>
              <a:gs pos="50000">
                <a:srgbClr val="B9DC8A"/>
              </a:gs>
              <a:gs pos="0">
                <a:srgbClr val="92D050"/>
              </a:gs>
              <a:gs pos="100000">
                <a:schemeClr val="bg2">
                  <a:shade val="98000"/>
                  <a:satMod val="120000"/>
                  <a:lumMod val="98000"/>
                </a:schemeClr>
              </a:gs>
            </a:gsLst>
            <a:path path="circle">
              <a:fillToRect l="50000" t="50000" r="100000" b="100000"/>
            </a:path>
          </a:gradFill>
        </p:spPr>
        <p:txBody>
          <a:bodyPr wrap="square">
            <a:spAutoFit/>
          </a:bodyPr>
          <a:lstStyle/>
          <a:p>
            <a:pPr indent="342900" algn="just">
              <a:spcAft>
                <a:spcPts val="0"/>
              </a:spcAft>
            </a:pPr>
            <a:r>
              <a:rPr lang="ru-RU" sz="2800" dirty="0" smtClean="0">
                <a:effectLst/>
                <a:latin typeface="Arial" panose="020B0604020202020204" pitchFamily="34" charset="0"/>
                <a:ea typeface="Times New Roman" panose="02020603050405020304" pitchFamily="18" charset="0"/>
                <a:cs typeface="Arial" panose="020B0604020202020204" pitchFamily="34" charset="0"/>
              </a:rPr>
              <a:t>Основные требования по обеспечению безопасности дорожного движения при проектировании, строительстве и реконструкции дорог: </a:t>
            </a:r>
          </a:p>
          <a:p>
            <a:pPr marL="342900" indent="-342900">
              <a:buAutoNum type="arabicPeriod"/>
            </a:pPr>
            <a:r>
              <a:rPr lang="ru-RU" sz="2800" dirty="0" smtClean="0">
                <a:effectLst/>
                <a:latin typeface="Arial" panose="020B0604020202020204" pitchFamily="34" charset="0"/>
                <a:ea typeface="Times New Roman" panose="02020603050405020304" pitchFamily="18" charset="0"/>
                <a:cs typeface="Arial" panose="020B0604020202020204" pitchFamily="34" charset="0"/>
              </a:rPr>
              <a:t>Проектирование, строительство и реконструкция дорог на территории Российской Федерации должны обеспечивать безопасность дорожного движения.</a:t>
            </a:r>
          </a:p>
          <a:p>
            <a:pPr marL="342900" indent="-342900">
              <a:buAutoNum type="arabicPeriod"/>
            </a:pPr>
            <a:r>
              <a:rPr lang="ru-RU" sz="2800" dirty="0" smtClean="0">
                <a:latin typeface="Arial" panose="020B0604020202020204" pitchFamily="34" charset="0"/>
                <a:cs typeface="Arial" panose="020B0604020202020204" pitchFamily="34" charset="0"/>
              </a:rPr>
              <a:t>Ответственность </a:t>
            </a:r>
            <a:r>
              <a:rPr lang="ru-RU" sz="2800" dirty="0">
                <a:latin typeface="Arial" panose="020B0604020202020204" pitchFamily="34" charset="0"/>
                <a:cs typeface="Arial" panose="020B0604020202020204" pitchFamily="34" charset="0"/>
              </a:rPr>
              <a:t>за соответствие дорог установленным требованиям в части обеспечения безопасности дорожного движения на этапе проектирования возлагается на исполнителя проекта, а на этапах реконструкции и строительства - на исполнителя </a:t>
            </a:r>
            <a:r>
              <a:rPr lang="ru-RU" sz="2800" dirty="0" smtClean="0">
                <a:latin typeface="Arial" panose="020B0604020202020204" pitchFamily="34" charset="0"/>
                <a:cs typeface="Arial" panose="020B0604020202020204" pitchFamily="34" charset="0"/>
              </a:rPr>
              <a:t>работ.</a:t>
            </a:r>
          </a:p>
          <a:p>
            <a:pPr marL="342900" indent="-342900">
              <a:buAutoNum type="arabicPeriod"/>
            </a:pPr>
            <a:r>
              <a:rPr lang="ru-RU" sz="2800" dirty="0" smtClean="0">
                <a:latin typeface="Arial" panose="020B0604020202020204" pitchFamily="34" charset="0"/>
                <a:cs typeface="Arial" panose="020B0604020202020204" pitchFamily="34" charset="0"/>
              </a:rPr>
              <a:t>При </a:t>
            </a:r>
            <a:r>
              <a:rPr lang="ru-RU" sz="2800" dirty="0">
                <a:latin typeface="Arial" panose="020B0604020202020204" pitchFamily="34" charset="0"/>
                <a:cs typeface="Arial" panose="020B0604020202020204" pitchFamily="34" charset="0"/>
              </a:rPr>
              <a:t>проектировании, строительстве и реконструкции дорог не допускается снижение капитальных затрат за счет инженерных решений, отрицательно влияющих на безопасность дорожного движения</a:t>
            </a:r>
            <a:r>
              <a:rPr lang="ru-RU"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100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TotalTime>
  <Words>1381</Words>
  <Application>Microsoft Office PowerPoint</Application>
  <PresentationFormat>Широкоэкранный</PresentationFormat>
  <Paragraphs>94</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Century Gothic</vt:lpstr>
      <vt:lpstr>Times New Roman</vt:lpstr>
      <vt:lpstr>Wingdings 3</vt:lpstr>
      <vt:lpstr>Легкий дым</vt:lpstr>
      <vt:lpstr>Федеральный закон от 10.12.1995 N 196-ФЗ (ред. от 03.07.2016) "О безопасности дорожного движения"</vt:lpstr>
      <vt:lpstr>Задачи настоящего Федерального закона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Федеральный закон от 10.12.1995 N 196-ФЗ (ред. от 03.07.2016) "О безопасности дорожного движения"</dc:title>
  <dc:creator>Игорь Бутенко</dc:creator>
  <cp:lastModifiedBy>Игорь Бутенко</cp:lastModifiedBy>
  <cp:revision>10</cp:revision>
  <dcterms:created xsi:type="dcterms:W3CDTF">2016-09-14T16:25:24Z</dcterms:created>
  <dcterms:modified xsi:type="dcterms:W3CDTF">2016-09-16T13:25:48Z</dcterms:modified>
</cp:coreProperties>
</file>